
<file path=[Content_Types].xml><?xml version="1.0" encoding="utf-8"?>
<Types xmlns="http://schemas.openxmlformats.org/package/2006/content-types">
  <Default Extension="png" ContentType="image/png"/>
  <Default Extension="m4a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8" r:id="rId4"/>
    <p:sldId id="257" r:id="rId5"/>
    <p:sldId id="263" r:id="rId6"/>
    <p:sldId id="262" r:id="rId7"/>
    <p:sldId id="267" r:id="rId8"/>
    <p:sldId id="273" r:id="rId9"/>
    <p:sldId id="266" r:id="rId10"/>
    <p:sldId id="269" r:id="rId11"/>
    <p:sldId id="275" r:id="rId12"/>
    <p:sldId id="272" r:id="rId13"/>
    <p:sldId id="274" r:id="rId1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839" autoAdjust="0"/>
  </p:normalViewPr>
  <p:slideViewPr>
    <p:cSldViewPr>
      <p:cViewPr varScale="1">
        <p:scale>
          <a:sx n="63" d="100"/>
          <a:sy n="63" d="100"/>
        </p:scale>
        <p:origin x="-1356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10.03.2021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6.xml"/><Relationship Id="rId4" Type="http://schemas.openxmlformats.org/officeDocument/2006/relationships/audio" Target="../media/media3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006" y="141030"/>
            <a:ext cx="7772400" cy="3096344"/>
          </a:xfrm>
        </p:spPr>
        <p:txBody>
          <a:bodyPr>
            <a:normAutofit/>
          </a:bodyPr>
          <a:lstStyle/>
          <a:p>
            <a:r>
              <a:rPr lang="de-DE" sz="9600" b="1" dirty="0" err="1" smtClean="0">
                <a:solidFill>
                  <a:srgbClr val="002060"/>
                </a:solidFill>
              </a:rPr>
              <a:t>Arirang</a:t>
            </a:r>
            <a:r>
              <a:rPr lang="de-DE" dirty="0" smtClean="0">
                <a:solidFill>
                  <a:srgbClr val="002060"/>
                </a:solidFill>
              </a:rPr>
              <a:t/>
            </a:r>
            <a:br>
              <a:rPr lang="de-DE" dirty="0" smtClean="0">
                <a:solidFill>
                  <a:srgbClr val="002060"/>
                </a:solidFill>
              </a:rPr>
            </a:br>
            <a:r>
              <a:rPr lang="de-DE" dirty="0" smtClean="0">
                <a:solidFill>
                  <a:srgbClr val="002060"/>
                </a:solidFill>
              </a:rPr>
              <a:t>Über den Berg</a:t>
            </a:r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47664" y="3096112"/>
            <a:ext cx="6400800" cy="1080120"/>
          </a:xfrm>
        </p:spPr>
        <p:txBody>
          <a:bodyPr>
            <a:normAutofit/>
          </a:bodyPr>
          <a:lstStyle/>
          <a:p>
            <a:r>
              <a:rPr lang="de-DE" sz="4000" dirty="0" smtClean="0">
                <a:solidFill>
                  <a:srgbClr val="002060"/>
                </a:solidFill>
              </a:rPr>
              <a:t>Ein Wanderlied aus Korea</a:t>
            </a:r>
            <a:endParaRPr lang="de-DE" sz="4000" dirty="0">
              <a:solidFill>
                <a:srgbClr val="002060"/>
              </a:solidFill>
            </a:endParaRPr>
          </a:p>
        </p:txBody>
      </p:sp>
      <p:pic>
        <p:nvPicPr>
          <p:cNvPr id="9" name="Mein Songarirang in 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73515" y="2818166"/>
            <a:ext cx="487363" cy="487363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370935" y="4741586"/>
            <a:ext cx="1857764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e-DE" sz="2800" dirty="0" err="1"/>
              <a:t>s</a:t>
            </a:r>
            <a:r>
              <a:rPr lang="de-DE" sz="2800" dirty="0" err="1" smtClean="0"/>
              <a:t>an</a:t>
            </a:r>
            <a:endParaRPr lang="de-DE" sz="2800" dirty="0" smtClean="0"/>
          </a:p>
          <a:p>
            <a:pPr algn="ctr"/>
            <a:r>
              <a:rPr lang="de-DE" sz="2800" dirty="0" smtClean="0"/>
              <a:t>(</a:t>
            </a:r>
            <a:r>
              <a:rPr lang="de-DE" sz="2800" dirty="0" err="1" smtClean="0"/>
              <a:t>mountain</a:t>
            </a:r>
            <a:r>
              <a:rPr lang="de-DE" sz="2800" dirty="0" smtClean="0"/>
              <a:t>)</a:t>
            </a:r>
            <a:endParaRPr lang="de-DE" sz="2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5566" y="3783768"/>
            <a:ext cx="1472497" cy="19478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1" r="25737"/>
          <a:stretch/>
        </p:blipFill>
        <p:spPr>
          <a:xfrm>
            <a:off x="2118039" y="3783484"/>
            <a:ext cx="1331222" cy="19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30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41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Instrumentalbegleitung – mit Noten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152128"/>
          </a:xfrm>
        </p:spPr>
        <p:txBody>
          <a:bodyPr/>
          <a:lstStyle/>
          <a:p>
            <a:r>
              <a:rPr lang="de-DE" sz="2800" dirty="0">
                <a:solidFill>
                  <a:srgbClr val="002060"/>
                </a:solidFill>
              </a:rPr>
              <a:t>Die folgenden </a:t>
            </a:r>
            <a:r>
              <a:rPr lang="de-DE" sz="2800" b="1" dirty="0">
                <a:solidFill>
                  <a:srgbClr val="002060"/>
                </a:solidFill>
              </a:rPr>
              <a:t>vier Takte </a:t>
            </a:r>
            <a:r>
              <a:rPr lang="de-DE" sz="2800" dirty="0">
                <a:solidFill>
                  <a:srgbClr val="002060"/>
                </a:solidFill>
              </a:rPr>
              <a:t>werden </a:t>
            </a:r>
            <a:r>
              <a:rPr lang="de-DE" sz="2800" b="1" dirty="0" smtClean="0">
                <a:solidFill>
                  <a:srgbClr val="002060"/>
                </a:solidFill>
              </a:rPr>
              <a:t>viermal </a:t>
            </a:r>
            <a:r>
              <a:rPr lang="de-DE" sz="2800" b="1" dirty="0">
                <a:solidFill>
                  <a:srgbClr val="002060"/>
                </a:solidFill>
              </a:rPr>
              <a:t>hintereinander </a:t>
            </a:r>
            <a:r>
              <a:rPr lang="de-DE" sz="2800" dirty="0" smtClean="0">
                <a:solidFill>
                  <a:srgbClr val="002060"/>
                </a:solidFill>
              </a:rPr>
              <a:t>gespielt:                          </a:t>
            </a:r>
            <a:endParaRPr lang="de-DE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0223718"/>
              </p:ext>
            </p:extLst>
          </p:nvPr>
        </p:nvGraphicFramePr>
        <p:xfrm>
          <a:off x="251520" y="2347776"/>
          <a:ext cx="8496944" cy="26667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 2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 3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 4 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F-Dur 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D-Moll 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B-Dur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F-Dur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rgbClr val="002060"/>
                          </a:solidFill>
                        </a:rPr>
                        <a:t>            1      2      3 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             1      2       3 </a:t>
                      </a: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               1      2       3 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           1      2       3 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/>
          <a:stretch/>
        </p:blipFill>
        <p:spPr>
          <a:xfrm>
            <a:off x="6675907" y="4113421"/>
            <a:ext cx="1605931" cy="8745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/>
          <a:stretch/>
        </p:blipFill>
        <p:spPr>
          <a:xfrm>
            <a:off x="4572000" y="4113421"/>
            <a:ext cx="1657963" cy="8810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/>
          <a:stretch/>
        </p:blipFill>
        <p:spPr>
          <a:xfrm>
            <a:off x="2411760" y="4110805"/>
            <a:ext cx="1610517" cy="8772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/>
          <a:stretch/>
        </p:blipFill>
        <p:spPr>
          <a:xfrm>
            <a:off x="323528" y="4110805"/>
            <a:ext cx="1605931" cy="874592"/>
          </a:xfrm>
          <a:prstGeom prst="rect">
            <a:avLst/>
          </a:prstGeom>
        </p:spPr>
      </p:pic>
      <p:pic>
        <p:nvPicPr>
          <p:cNvPr id="4" name="Arirang - melodei und Harfe sib in F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732633"/>
            <a:ext cx="487363" cy="487363"/>
          </a:xfrm>
          <a:prstGeom prst="rect">
            <a:avLst/>
          </a:prstGeom>
        </p:spPr>
      </p:pic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3798382"/>
              </p:ext>
            </p:extLst>
          </p:nvPr>
        </p:nvGraphicFramePr>
        <p:xfrm>
          <a:off x="243011" y="5148245"/>
          <a:ext cx="8505453" cy="15387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2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2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7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D</a:t>
                      </a:r>
                      <a:endParaRPr lang="de-DE" b="1" dirty="0"/>
                    </a:p>
                  </a:txBody>
                  <a:tcPr>
                    <a:solidFill>
                      <a:srgbClr val="FF9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D</a:t>
                      </a:r>
                      <a:endParaRPr lang="de-DE" b="1" dirty="0"/>
                    </a:p>
                  </a:txBody>
                  <a:tcPr>
                    <a:solidFill>
                      <a:srgbClr val="FF9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C</a:t>
                      </a:r>
                      <a:endParaRPr lang="de-DE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D61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A</a:t>
                      </a:r>
                      <a:endParaRPr lang="de-DE" b="1" dirty="0"/>
                    </a:p>
                  </a:txBody>
                  <a:tcPr>
                    <a:solidFill>
                      <a:srgbClr val="8D61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B</a:t>
                      </a:r>
                      <a:endParaRPr lang="de-DE" b="1" dirty="0"/>
                    </a:p>
                  </a:txBody>
                  <a:tcPr>
                    <a:solidFill>
                      <a:srgbClr val="B047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A</a:t>
                      </a:r>
                      <a:endParaRPr lang="de-DE" b="1" dirty="0"/>
                    </a:p>
                  </a:txBody>
                  <a:tcPr>
                    <a:solidFill>
                      <a:srgbClr val="8D61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8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rgbClr val="CCE8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rgbClr val="CCE8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rgbClr val="CCE8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57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Instrumentalbegleitung – mit Noten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0" y="836713"/>
            <a:ext cx="9144000" cy="6021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600" dirty="0" smtClean="0">
                <a:solidFill>
                  <a:srgbClr val="002060"/>
                </a:solidFill>
              </a:rPr>
              <a:t>Die </a:t>
            </a:r>
            <a:r>
              <a:rPr lang="de-DE" sz="1600" dirty="0">
                <a:solidFill>
                  <a:srgbClr val="002060"/>
                </a:solidFill>
              </a:rPr>
              <a:t>folgenden </a:t>
            </a:r>
            <a:r>
              <a:rPr lang="de-DE" sz="1600" b="1" dirty="0">
                <a:solidFill>
                  <a:srgbClr val="002060"/>
                </a:solidFill>
              </a:rPr>
              <a:t>vier Takte </a:t>
            </a:r>
            <a:r>
              <a:rPr lang="de-DE" sz="1600" dirty="0">
                <a:solidFill>
                  <a:srgbClr val="002060"/>
                </a:solidFill>
              </a:rPr>
              <a:t>werden </a:t>
            </a:r>
            <a:r>
              <a:rPr lang="de-DE" sz="1600" b="1" dirty="0" smtClean="0">
                <a:solidFill>
                  <a:srgbClr val="002060"/>
                </a:solidFill>
              </a:rPr>
              <a:t>viermal </a:t>
            </a:r>
            <a:r>
              <a:rPr lang="de-DE" sz="1600" b="1" dirty="0">
                <a:solidFill>
                  <a:srgbClr val="002060"/>
                </a:solidFill>
              </a:rPr>
              <a:t>hintereinander </a:t>
            </a:r>
            <a:r>
              <a:rPr lang="de-DE" sz="1600" dirty="0" smtClean="0">
                <a:solidFill>
                  <a:srgbClr val="002060"/>
                </a:solidFill>
              </a:rPr>
              <a:t>gespielt: </a:t>
            </a:r>
            <a:r>
              <a:rPr lang="de-DE" sz="2800" dirty="0" smtClean="0">
                <a:solidFill>
                  <a:srgbClr val="002060"/>
                </a:solidFill>
              </a:rPr>
              <a:t>                         </a:t>
            </a:r>
            <a:endParaRPr lang="de-DE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sz="1600" dirty="0" smtClean="0"/>
          </a:p>
          <a:p>
            <a:pPr marL="0" indent="0">
              <a:buNone/>
            </a:pPr>
            <a:r>
              <a:rPr lang="de-DE" sz="1600" dirty="0" smtClean="0"/>
              <a:t>Wähle dir eine der farbigen Zeilen aus und spiele die Töne auf einem Instrument oder auf einer Klavier-App zum Hörbeispiel. Wie du weißt, dauert jeder Takt drei Grundschläge (z.B.  </a:t>
            </a:r>
            <a:r>
              <a:rPr lang="de-DE" sz="1600" b="1" dirty="0" smtClean="0"/>
              <a:t>c</a:t>
            </a:r>
            <a:r>
              <a:rPr lang="de-DE" sz="1600" dirty="0" smtClean="0"/>
              <a:t>cc-</a:t>
            </a:r>
            <a:r>
              <a:rPr lang="de-DE" sz="1600" b="1" dirty="0" err="1" smtClean="0"/>
              <a:t>d</a:t>
            </a:r>
            <a:r>
              <a:rPr lang="de-DE" sz="1600" dirty="0" err="1" smtClean="0"/>
              <a:t>dd</a:t>
            </a:r>
            <a:r>
              <a:rPr lang="de-DE" sz="1600" dirty="0" smtClean="0"/>
              <a:t>-</a:t>
            </a:r>
            <a:r>
              <a:rPr lang="de-DE" sz="1600" b="1" dirty="0" err="1" smtClean="0"/>
              <a:t>d</a:t>
            </a:r>
            <a:r>
              <a:rPr lang="de-DE" sz="1600" dirty="0" err="1" smtClean="0"/>
              <a:t>dd</a:t>
            </a:r>
            <a:r>
              <a:rPr lang="de-DE" sz="1600" dirty="0" smtClean="0"/>
              <a:t>-</a:t>
            </a:r>
            <a:r>
              <a:rPr lang="de-DE" sz="1600" b="1" dirty="0" smtClean="0"/>
              <a:t>c</a:t>
            </a:r>
            <a:r>
              <a:rPr lang="de-DE" sz="1600" dirty="0" smtClean="0"/>
              <a:t>cc; die 3. Zeile ist ganz einfach: du spielst immer denselben  Ton f.) Mit ein bisschen Übung kannst du auch mehrere Töne gleichzeitig spielen, die in der farbigen Tabelle in einer Spalte übereinanderstehen (z.B. Takt 1 </a:t>
            </a:r>
            <a:r>
              <a:rPr lang="de-DE" sz="1600" dirty="0" err="1" smtClean="0"/>
              <a:t>fac</a:t>
            </a:r>
            <a:r>
              <a:rPr lang="de-DE" sz="1600" dirty="0" smtClean="0"/>
              <a:t>).</a:t>
            </a:r>
            <a:endParaRPr lang="de-DE" sz="16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2200553"/>
              </p:ext>
            </p:extLst>
          </p:nvPr>
        </p:nvGraphicFramePr>
        <p:xfrm>
          <a:off x="323528" y="1324488"/>
          <a:ext cx="849694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</a:t>
                      </a:r>
                      <a:r>
                        <a:rPr lang="de-DE" sz="200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 2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 3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T. 4 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7468"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F-Dur 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D-Moll 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B-Dur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F-Dur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6299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rgbClr val="002060"/>
                          </a:solidFill>
                        </a:rPr>
                        <a:t>            1      2      3 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             1      2       3 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               1      2       3 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           1      2       3 </a:t>
                      </a:r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83767">
                <a:tc>
                  <a:txBody>
                    <a:bodyPr/>
                    <a:lstStyle/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/>
          <a:stretch/>
        </p:blipFill>
        <p:spPr>
          <a:xfrm>
            <a:off x="6992701" y="2708920"/>
            <a:ext cx="1605931" cy="87459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1"/>
          <a:stretch/>
        </p:blipFill>
        <p:spPr>
          <a:xfrm>
            <a:off x="4788024" y="2708920"/>
            <a:ext cx="1657963" cy="88103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2"/>
          <a:stretch/>
        </p:blipFill>
        <p:spPr>
          <a:xfrm>
            <a:off x="2771800" y="2708920"/>
            <a:ext cx="1610517" cy="87720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3"/>
          <a:stretch/>
        </p:blipFill>
        <p:spPr>
          <a:xfrm>
            <a:off x="611560" y="2612889"/>
            <a:ext cx="1605931" cy="874592"/>
          </a:xfrm>
          <a:prstGeom prst="rect">
            <a:avLst/>
          </a:prstGeom>
        </p:spPr>
      </p:pic>
      <p:pic>
        <p:nvPicPr>
          <p:cNvPr id="4" name="Arirang - melodei und Harfe sib in F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8304" y="732633"/>
            <a:ext cx="487363" cy="487363"/>
          </a:xfrm>
          <a:prstGeom prst="rect">
            <a:avLst/>
          </a:prstGeom>
        </p:spPr>
      </p:pic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3301579"/>
              </p:ext>
            </p:extLst>
          </p:nvPr>
        </p:nvGraphicFramePr>
        <p:xfrm>
          <a:off x="243011" y="3789040"/>
          <a:ext cx="8505453" cy="1671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22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4223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7873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r>
                        <a:rPr lang="de-DE" dirty="0" smtClean="0"/>
                        <a:t>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C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D</a:t>
                      </a:r>
                      <a:endParaRPr lang="de-DE" b="1" dirty="0"/>
                    </a:p>
                  </a:txBody>
                  <a:tcPr>
                    <a:solidFill>
                      <a:srgbClr val="FF9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D</a:t>
                      </a:r>
                      <a:endParaRPr lang="de-DE" b="1" dirty="0"/>
                    </a:p>
                  </a:txBody>
                  <a:tcPr>
                    <a:solidFill>
                      <a:srgbClr val="FF9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C</a:t>
                      </a:r>
                      <a:endParaRPr lang="de-DE" b="1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26224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8D61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A</a:t>
                      </a:r>
                      <a:endParaRPr lang="de-DE" b="1" dirty="0"/>
                    </a:p>
                  </a:txBody>
                  <a:tcPr>
                    <a:solidFill>
                      <a:srgbClr val="8D61A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B</a:t>
                      </a:r>
                      <a:endParaRPr lang="de-DE" b="1" dirty="0"/>
                    </a:p>
                  </a:txBody>
                  <a:tcPr>
                    <a:solidFill>
                      <a:srgbClr val="B047A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A</a:t>
                      </a:r>
                      <a:endParaRPr lang="de-DE" b="1" dirty="0"/>
                    </a:p>
                  </a:txBody>
                  <a:tcPr>
                    <a:solidFill>
                      <a:srgbClr val="8D61A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b="1" dirty="0" smtClean="0">
                          <a:solidFill>
                            <a:schemeClr val="tx1"/>
                          </a:solidFill>
                        </a:rPr>
                        <a:t>F</a:t>
                      </a:r>
                      <a:endParaRPr lang="de-DE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E8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rgbClr val="CCE8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rgbClr val="CCE83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b="1" dirty="0" smtClean="0"/>
                        <a:t>F</a:t>
                      </a:r>
                      <a:endParaRPr lang="de-DE" b="1" dirty="0"/>
                    </a:p>
                  </a:txBody>
                  <a:tcPr>
                    <a:solidFill>
                      <a:srgbClr val="CCE8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394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Instrumentalbegleitung </a:t>
            </a:r>
            <a:r>
              <a:rPr lang="de-DE" b="1" dirty="0">
                <a:solidFill>
                  <a:srgbClr val="002060"/>
                </a:solidFill>
              </a:rPr>
              <a:t/>
            </a:r>
            <a:br>
              <a:rPr lang="de-DE" b="1" dirty="0">
                <a:solidFill>
                  <a:srgbClr val="002060"/>
                </a:solidFill>
              </a:rPr>
            </a:br>
            <a:r>
              <a:rPr lang="de-DE" b="1" dirty="0" smtClean="0">
                <a:solidFill>
                  <a:srgbClr val="002060"/>
                </a:solidFill>
              </a:rPr>
              <a:t>mit Ukulele oder Gitarre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11" name="Inhaltsplatzhalter 10"/>
          <p:cNvSpPr>
            <a:spLocks noGrp="1"/>
          </p:cNvSpPr>
          <p:nvPr>
            <p:ph idx="1"/>
          </p:nvPr>
        </p:nvSpPr>
        <p:spPr>
          <a:xfrm>
            <a:off x="457200" y="1268761"/>
            <a:ext cx="8229600" cy="1152128"/>
          </a:xfrm>
        </p:spPr>
        <p:txBody>
          <a:bodyPr/>
          <a:lstStyle/>
          <a:p>
            <a:r>
              <a:rPr lang="de-DE" sz="2800" dirty="0">
                <a:solidFill>
                  <a:srgbClr val="002060"/>
                </a:solidFill>
              </a:rPr>
              <a:t>Die folgenden </a:t>
            </a:r>
            <a:r>
              <a:rPr lang="de-DE" sz="2800" b="1" dirty="0">
                <a:solidFill>
                  <a:srgbClr val="002060"/>
                </a:solidFill>
              </a:rPr>
              <a:t>vier Takte </a:t>
            </a:r>
            <a:r>
              <a:rPr lang="de-DE" sz="2800" dirty="0">
                <a:solidFill>
                  <a:srgbClr val="002060"/>
                </a:solidFill>
              </a:rPr>
              <a:t>werden </a:t>
            </a:r>
            <a:r>
              <a:rPr lang="de-DE" sz="2800" b="1" dirty="0" smtClean="0">
                <a:solidFill>
                  <a:srgbClr val="002060"/>
                </a:solidFill>
              </a:rPr>
              <a:t>viermal </a:t>
            </a:r>
            <a:r>
              <a:rPr lang="de-DE" sz="2800" b="1" dirty="0">
                <a:solidFill>
                  <a:srgbClr val="002060"/>
                </a:solidFill>
              </a:rPr>
              <a:t>hintereinander </a:t>
            </a:r>
            <a:r>
              <a:rPr lang="de-DE" sz="2800" dirty="0" smtClean="0">
                <a:solidFill>
                  <a:srgbClr val="002060"/>
                </a:solidFill>
              </a:rPr>
              <a:t>gespielt:                          </a:t>
            </a:r>
            <a:endParaRPr lang="de-DE" sz="2800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7253356"/>
              </p:ext>
            </p:extLst>
          </p:nvPr>
        </p:nvGraphicFramePr>
        <p:xfrm>
          <a:off x="251520" y="2347776"/>
          <a:ext cx="8496944" cy="41297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42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124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94066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2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chemeClr val="bg1"/>
                          </a:solidFill>
                        </a:rPr>
                        <a:t>4 </a:t>
                      </a:r>
                      <a:endParaRPr lang="de-DE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4046"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F-Dur 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D-Moll 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B-Dur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2800" b="1" dirty="0" smtClean="0">
                          <a:solidFill>
                            <a:srgbClr val="002060"/>
                          </a:solidFill>
                        </a:rPr>
                        <a:t>F-Dur</a:t>
                      </a:r>
                      <a:endParaRPr lang="de-DE" sz="2800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9942">
                <a:tc>
                  <a:txBody>
                    <a:bodyPr/>
                    <a:lstStyle/>
                    <a:p>
                      <a:r>
                        <a:rPr lang="de-DE" sz="2000" dirty="0" smtClean="0">
                          <a:solidFill>
                            <a:srgbClr val="002060"/>
                          </a:solidFill>
                        </a:rPr>
                        <a:t>1            2          3 </a:t>
                      </a:r>
                      <a:endParaRPr lang="de-DE" sz="20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1            2            3 </a:t>
                      </a: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1            2            3 </a:t>
                      </a: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800" dirty="0" smtClean="0">
                          <a:solidFill>
                            <a:srgbClr val="002060"/>
                          </a:solidFill>
                        </a:rPr>
                        <a:t>1            2            3 </a:t>
                      </a: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002060"/>
                          </a:solidFill>
                        </a:rPr>
                        <a:t>Uku</a:t>
                      </a:r>
                      <a:r>
                        <a:rPr lang="de-DE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  <a:p>
                      <a:r>
                        <a:rPr lang="de-DE" dirty="0" err="1" smtClean="0">
                          <a:solidFill>
                            <a:srgbClr val="002060"/>
                          </a:solidFill>
                        </a:rPr>
                        <a:t>lele</a:t>
                      </a:r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94066">
                <a:tc>
                  <a:txBody>
                    <a:bodyPr/>
                    <a:lstStyle/>
                    <a:p>
                      <a:r>
                        <a:rPr lang="de-DE" dirty="0" err="1" smtClean="0">
                          <a:solidFill>
                            <a:srgbClr val="002060"/>
                          </a:solidFill>
                        </a:rPr>
                        <a:t>Gi</a:t>
                      </a:r>
                      <a:r>
                        <a:rPr lang="de-DE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</a:p>
                    <a:p>
                      <a:r>
                        <a:rPr lang="de-DE" dirty="0" err="1" smtClean="0">
                          <a:solidFill>
                            <a:srgbClr val="002060"/>
                          </a:solidFill>
                        </a:rPr>
                        <a:t>tarre</a:t>
                      </a:r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 smtClean="0">
                        <a:solidFill>
                          <a:srgbClr val="002060"/>
                        </a:solidFill>
                      </a:endParaRPr>
                    </a:p>
                    <a:p>
                      <a:endParaRPr lang="de-DE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1" y="4143760"/>
            <a:ext cx="641383" cy="10732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767" y="4116627"/>
            <a:ext cx="641383" cy="107320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5" y="4153286"/>
            <a:ext cx="647733" cy="1054154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157212"/>
            <a:ext cx="769124" cy="103262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01" y="5445224"/>
            <a:ext cx="826404" cy="93610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825" y="5445224"/>
            <a:ext cx="875711" cy="93610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3251" y="5407122"/>
            <a:ext cx="854304" cy="974206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546" y="5407122"/>
            <a:ext cx="826404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611560" y="1779197"/>
            <a:ext cx="63367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 smtClean="0"/>
              <a:t>Quellen: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Sea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Japan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Map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en.png;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Chris; CC BY-SA 3.0 über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Wikimedia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endParaRPr lang="de-DE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https://commons.wikimedia.org/wiki/File:Flag_of_South_Korea.svg</a:t>
            </a:r>
          </a:p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https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://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commons.wikimedia.org/wiki/File:Flag_of_North_Korea.svg</a:t>
            </a:r>
          </a:p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Fotos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Grafiken, Hörbeispiele </a:t>
            </a:r>
            <a:r>
              <a:rPr lang="de-DE" sz="1200" dirty="0">
                <a:latin typeface="Arial" panose="020B0604020202020204" pitchFamily="34" charset="0"/>
                <a:cs typeface="Arial" panose="020B0604020202020204" pitchFamily="34" charset="0"/>
              </a:rPr>
              <a:t>© BLKM </a:t>
            </a:r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2021</a:t>
            </a: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Autorin: A. Hofgärtner 2021</a:t>
            </a:r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0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332" y="837975"/>
            <a:ext cx="7663336" cy="5182049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408" y="837975"/>
            <a:ext cx="4109060" cy="5188146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796" y="4941168"/>
            <a:ext cx="1005927" cy="81083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1988840"/>
            <a:ext cx="1036410" cy="719390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584" y="3353447"/>
            <a:ext cx="2444708" cy="2517866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688" y="3256776"/>
            <a:ext cx="2072820" cy="816935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408" y="696590"/>
            <a:ext cx="7796135" cy="5323434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99792" y="723364"/>
            <a:ext cx="3822968" cy="529666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0332" y="690493"/>
            <a:ext cx="7805212" cy="5739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8224" y="1916832"/>
            <a:ext cx="1964900" cy="2887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2" y="11506"/>
            <a:ext cx="2165399" cy="28872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/>
          <a:srcRect b="17579"/>
          <a:stretch/>
        </p:blipFill>
        <p:spPr>
          <a:xfrm>
            <a:off x="3358014" y="980728"/>
            <a:ext cx="2201334" cy="288581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070" y="2996952"/>
            <a:ext cx="936104" cy="13464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hteck 5"/>
          <p:cNvSpPr/>
          <p:nvPr/>
        </p:nvSpPr>
        <p:spPr>
          <a:xfrm>
            <a:off x="202955" y="4239339"/>
            <a:ext cx="1487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Berg</a:t>
            </a:r>
            <a:endParaRPr lang="de-DE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7169" y="4239339"/>
            <a:ext cx="1562893" cy="10298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hteck 7"/>
          <p:cNvSpPr/>
          <p:nvPr/>
        </p:nvSpPr>
        <p:spPr>
          <a:xfrm>
            <a:off x="3454325" y="5162669"/>
            <a:ext cx="18485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Baum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7873" y="4905919"/>
            <a:ext cx="966851" cy="10205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hteck 9"/>
          <p:cNvSpPr/>
          <p:nvPr/>
        </p:nvSpPr>
        <p:spPr>
          <a:xfrm>
            <a:off x="6432862" y="5805264"/>
            <a:ext cx="22756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de-DE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Wasser</a:t>
            </a:r>
            <a:endParaRPr lang="de-DE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74593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b="5992"/>
          <a:stretch/>
        </p:blipFill>
        <p:spPr>
          <a:xfrm>
            <a:off x="971092" y="1417638"/>
            <a:ext cx="2834080" cy="400417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50" y="2309601"/>
            <a:ext cx="1887678" cy="1483175"/>
          </a:xfrm>
          <a:prstGeom prst="rect">
            <a:avLst/>
          </a:prstGeom>
        </p:spPr>
      </p:pic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90" t="14703" r="18452" b="66509"/>
          <a:stretch/>
        </p:blipFill>
        <p:spPr>
          <a:xfrm>
            <a:off x="5724128" y="1433963"/>
            <a:ext cx="2588604" cy="398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2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5733256"/>
            <a:ext cx="8229600" cy="1008112"/>
          </a:xfrm>
        </p:spPr>
        <p:txBody>
          <a:bodyPr>
            <a:normAutofit/>
          </a:bodyPr>
          <a:lstStyle/>
          <a:p>
            <a:r>
              <a:rPr lang="de-DE" sz="3200" i="1" dirty="0" smtClean="0">
                <a:solidFill>
                  <a:srgbClr val="002060"/>
                </a:solidFill>
              </a:rPr>
              <a:t>Höre dir das Lied an!</a:t>
            </a:r>
            <a:endParaRPr lang="de-DE" sz="3200" i="1" dirty="0">
              <a:solidFill>
                <a:srgbClr val="C00000"/>
              </a:solidFill>
            </a:endParaRPr>
          </a:p>
        </p:txBody>
      </p:sp>
      <p:pic>
        <p:nvPicPr>
          <p:cNvPr id="4" name="Arirang - Über den Berg.sib in F_1.sib langs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2790" y="7460151"/>
            <a:ext cx="487363" cy="487363"/>
          </a:xfrm>
          <a:prstGeom prst="rect">
            <a:avLst/>
          </a:prstGeom>
        </p:spPr>
      </p:pic>
      <p:pic>
        <p:nvPicPr>
          <p:cNvPr id="5" name="Arirang - Über den Berg.sib in F_1.sib langs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25190" y="7612551"/>
            <a:ext cx="487363" cy="48736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/>
          <a:stretch/>
        </p:blipFill>
        <p:spPr>
          <a:xfrm>
            <a:off x="899592" y="245240"/>
            <a:ext cx="7612877" cy="564937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899592" y="1124744"/>
            <a:ext cx="21602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Arirang gesung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76256" y="62540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6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9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323528" y="116632"/>
            <a:ext cx="8820472" cy="644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Arirang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Arirang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Arariyo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  <a:p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Arirang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gogaero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neomeoganda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Nareul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beorigo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gasineun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nimeun</a:t>
            </a:r>
            <a:endParaRPr lang="de-DE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Simnido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motgaseo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balbyeongnanda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endParaRPr lang="de-DE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de-DE" sz="3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Arirang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Arirang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,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Arariyo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…</a:t>
            </a:r>
          </a:p>
          <a:p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Ich überquere den </a:t>
            </a:r>
            <a:r>
              <a:rPr lang="de-DE" sz="3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Arirang</a:t>
            </a:r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-Pass.</a:t>
            </a:r>
          </a:p>
          <a:p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Wer mich verlassen hat,</a:t>
            </a:r>
          </a:p>
          <a:p>
            <a:r>
              <a:rPr lang="de-DE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Wird keine zehn Li gehen, bevor seine Füße schmerzen</a:t>
            </a:r>
            <a:r>
              <a:rPr lang="de-DE" sz="32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endParaRPr lang="de-DE" sz="3200" dirty="0">
              <a:latin typeface="Century Gothic" panose="020B0502020202020204" pitchFamily="34" charset="0"/>
            </a:endParaRPr>
          </a:p>
          <a:p>
            <a:endParaRPr lang="de-DE" sz="1100" dirty="0">
              <a:latin typeface="Century Gothic" panose="020B0502020202020204" pitchFamily="34" charset="0"/>
            </a:endParaRPr>
          </a:p>
          <a:p>
            <a:r>
              <a:rPr lang="de-DE" dirty="0">
                <a:solidFill>
                  <a:srgbClr val="002060"/>
                </a:solidFill>
                <a:latin typeface="Century Gothic" panose="020B0502020202020204" pitchFamily="34" charset="0"/>
              </a:rPr>
              <a:t>Als „LI“ bezeichnet man ein koreanisches Längenmaß von ca. 400 </a:t>
            </a:r>
            <a:r>
              <a:rPr lang="de-DE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Metern.</a:t>
            </a:r>
            <a:endParaRPr lang="de-DE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Arirang audiomiyo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0192" y="263691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53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95041" y="424921"/>
            <a:ext cx="7886700" cy="613101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de-DE" sz="2000" dirty="0">
                <a:latin typeface="Century Gothic" panose="020B0502020202020204" pitchFamily="34" charset="0"/>
              </a:rPr>
              <a:t>Ari-rang, Ari-rang, </a:t>
            </a: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A-</a:t>
            </a:r>
            <a:r>
              <a:rPr lang="de-DE" sz="2000" dirty="0" err="1" smtClean="0">
                <a:latin typeface="Century Gothic" panose="020B0502020202020204" pitchFamily="34" charset="0"/>
              </a:rPr>
              <a:t>ra</a:t>
            </a:r>
            <a:r>
              <a:rPr lang="de-DE" sz="2000" dirty="0" smtClean="0">
                <a:latin typeface="Century Gothic" panose="020B0502020202020204" pitchFamily="34" charset="0"/>
              </a:rPr>
              <a:t>-</a:t>
            </a:r>
            <a:r>
              <a:rPr lang="de-DE" sz="2000" dirty="0" err="1" smtClean="0">
                <a:latin typeface="Century Gothic" panose="020B0502020202020204" pitchFamily="34" charset="0"/>
              </a:rPr>
              <a:t>ri-yo</a:t>
            </a:r>
            <a:endParaRPr lang="de-DE" sz="2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800" dirty="0">
                <a:latin typeface="Century Gothic" panose="020B0502020202020204" pitchFamily="34" charset="0"/>
              </a:rPr>
              <a:t/>
            </a:r>
            <a:br>
              <a:rPr lang="de-DE" sz="2800" dirty="0">
                <a:latin typeface="Century Gothic" panose="020B0502020202020204" pitchFamily="34" charset="0"/>
              </a:rPr>
            </a:br>
            <a:r>
              <a:rPr lang="de-DE" sz="2000" b="1" dirty="0">
                <a:latin typeface="Century Gothic" panose="020B0502020202020204" pitchFamily="34" charset="0"/>
              </a:rPr>
              <a:t>Ari-rang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b="1" dirty="0" err="1" smtClean="0">
                <a:latin typeface="Century Gothic" panose="020B0502020202020204" pitchFamily="34" charset="0"/>
              </a:rPr>
              <a:t>go</a:t>
            </a:r>
            <a:r>
              <a:rPr lang="de-DE" sz="2000" b="1" dirty="0" smtClean="0">
                <a:latin typeface="Century Gothic" panose="020B0502020202020204" pitchFamily="34" charset="0"/>
              </a:rPr>
              <a:t> </a:t>
            </a:r>
            <a:r>
              <a:rPr lang="de-DE" sz="2000" b="1" dirty="0" err="1">
                <a:latin typeface="Century Gothic" panose="020B0502020202020204" pitchFamily="34" charset="0"/>
              </a:rPr>
              <a:t>gae</a:t>
            </a:r>
            <a:r>
              <a:rPr lang="de-DE" sz="2000" b="1" dirty="0">
                <a:latin typeface="Century Gothic" panose="020B0502020202020204" pitchFamily="34" charset="0"/>
              </a:rPr>
              <a:t> </a:t>
            </a:r>
            <a:r>
              <a:rPr lang="de-DE" sz="2000" b="1" dirty="0" err="1">
                <a:latin typeface="Century Gothic" panose="020B0502020202020204" pitchFamily="34" charset="0"/>
              </a:rPr>
              <a:t>ro</a:t>
            </a:r>
            <a:r>
              <a:rPr lang="de-DE" sz="2000" b="1" dirty="0">
                <a:latin typeface="Century Gothic" panose="020B0502020202020204" pitchFamily="34" charset="0"/>
              </a:rPr>
              <a:t>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e-DE" sz="2000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err="1" smtClean="0">
                <a:latin typeface="Century Gothic" panose="020B0502020202020204" pitchFamily="34" charset="0"/>
              </a:rPr>
              <a:t>Neom-eo</a:t>
            </a:r>
            <a:r>
              <a:rPr lang="de-DE" sz="2000" dirty="0" smtClean="0">
                <a:latin typeface="Century Gothic" panose="020B0502020202020204" pitchFamily="34" charset="0"/>
              </a:rPr>
              <a:t> </a:t>
            </a:r>
            <a:r>
              <a:rPr lang="de-DE" sz="2000" dirty="0" err="1" smtClean="0">
                <a:latin typeface="Century Gothic" panose="020B0502020202020204" pitchFamily="34" charset="0"/>
              </a:rPr>
              <a:t>gan</a:t>
            </a:r>
            <a:r>
              <a:rPr lang="de-DE" sz="2000" dirty="0" smtClean="0">
                <a:latin typeface="Century Gothic" panose="020B0502020202020204" pitchFamily="34" charset="0"/>
              </a:rPr>
              <a:t>-da</a:t>
            </a:r>
            <a:br>
              <a:rPr lang="de-DE" sz="2000" dirty="0" smtClean="0">
                <a:latin typeface="Century Gothic" panose="020B0502020202020204" pitchFamily="34" charset="0"/>
              </a:rPr>
            </a:br>
            <a:endParaRPr lang="de-DE" sz="20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Na-</a:t>
            </a:r>
            <a:r>
              <a:rPr lang="de-DE" sz="2000" b="1" dirty="0" err="1" smtClean="0">
                <a:latin typeface="Century Gothic" panose="020B0502020202020204" pitchFamily="34" charset="0"/>
              </a:rPr>
              <a:t>reul</a:t>
            </a:r>
            <a:r>
              <a:rPr lang="de-DE" sz="2000" b="1" dirty="0" smtClean="0">
                <a:latin typeface="Century Gothic" panose="020B0502020202020204" pitchFamily="34" charset="0"/>
              </a:rPr>
              <a:t/>
            </a:r>
            <a:br>
              <a:rPr lang="de-DE" sz="2000" b="1" dirty="0" smtClean="0">
                <a:latin typeface="Century Gothic" panose="020B0502020202020204" pitchFamily="34" charset="0"/>
              </a:rPr>
            </a:br>
            <a:r>
              <a:rPr lang="de-DE" sz="2000" b="1" dirty="0" err="1" smtClean="0">
                <a:latin typeface="Century Gothic" panose="020B0502020202020204" pitchFamily="34" charset="0"/>
              </a:rPr>
              <a:t>beo-ri-gu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 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err="1" smtClean="0">
                <a:latin typeface="Century Gothic" panose="020B0502020202020204" pitchFamily="34" charset="0"/>
              </a:rPr>
              <a:t>ga</a:t>
            </a:r>
            <a:r>
              <a:rPr lang="de-DE" sz="2000" dirty="0" smtClean="0">
                <a:latin typeface="Century Gothic" panose="020B0502020202020204" pitchFamily="34" charset="0"/>
              </a:rPr>
              <a:t>-si- </a:t>
            </a:r>
            <a:r>
              <a:rPr lang="de-DE" sz="2000" dirty="0" err="1" smtClean="0">
                <a:latin typeface="Century Gothic" panose="020B0502020202020204" pitchFamily="34" charset="0"/>
              </a:rPr>
              <a:t>nim</a:t>
            </a:r>
            <a:r>
              <a:rPr lang="de-DE" sz="2000" dirty="0" smtClean="0">
                <a:latin typeface="Century Gothic" panose="020B0502020202020204" pitchFamily="34" charset="0"/>
              </a:rPr>
              <a:t>-</a:t>
            </a:r>
            <a:r>
              <a:rPr lang="de-DE" sz="2000" dirty="0" err="1" smtClean="0">
                <a:latin typeface="Century Gothic" panose="020B0502020202020204" pitchFamily="34" charset="0"/>
              </a:rPr>
              <a:t>eu</a:t>
            </a:r>
            <a:r>
              <a:rPr lang="de-DE" sz="2000" dirty="0" smtClean="0">
                <a:latin typeface="Century Gothic" panose="020B0502020202020204" pitchFamily="34" charset="0"/>
              </a:rPr>
              <a:t>-n</a:t>
            </a:r>
          </a:p>
          <a:p>
            <a:pPr marL="0" indent="0">
              <a:lnSpc>
                <a:spcPct val="100000"/>
              </a:lnSpc>
              <a:buNone/>
            </a:pPr>
            <a:endParaRPr lang="de-DE" sz="28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Sim-</a:t>
            </a:r>
            <a:r>
              <a:rPr lang="de-DE" sz="2000" b="1" dirty="0" err="1" smtClean="0">
                <a:latin typeface="Century Gothic" panose="020B0502020202020204" pitchFamily="34" charset="0"/>
              </a:rPr>
              <a:t>ni</a:t>
            </a:r>
            <a:r>
              <a:rPr lang="de-DE" sz="2000" b="1" dirty="0" smtClean="0">
                <a:latin typeface="Century Gothic" panose="020B0502020202020204" pitchFamily="34" charset="0"/>
              </a:rPr>
              <a:t>-do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de-DE" sz="2000" b="1" dirty="0" err="1" smtClean="0">
                <a:latin typeface="Century Gothic" panose="020B0502020202020204" pitchFamily="34" charset="0"/>
              </a:rPr>
              <a:t>mot-ga-seo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800" dirty="0" smtClean="0">
                <a:latin typeface="Century Gothic" panose="020B0502020202020204" pitchFamily="34" charset="0"/>
              </a:rPr>
              <a:t> </a:t>
            </a:r>
            <a:r>
              <a:rPr lang="de-DE" sz="2800" dirty="0">
                <a:latin typeface="Century Gothic" panose="020B0502020202020204" pitchFamily="34" charset="0"/>
              </a:rPr>
              <a:t/>
            </a:r>
            <a:br>
              <a:rPr lang="de-DE" sz="2800" dirty="0">
                <a:latin typeface="Century Gothic" panose="020B0502020202020204" pitchFamily="34" charset="0"/>
              </a:rPr>
            </a:br>
            <a:endParaRPr lang="de-DE" sz="2800" dirty="0" smtClean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de-DE" sz="2000" dirty="0" err="1" smtClean="0">
                <a:latin typeface="Century Gothic" panose="020B0502020202020204" pitchFamily="34" charset="0"/>
              </a:rPr>
              <a:t>bal-byeong</a:t>
            </a:r>
            <a:r>
              <a:rPr lang="de-DE" sz="2000" dirty="0" smtClean="0">
                <a:latin typeface="Century Gothic" panose="020B0502020202020204" pitchFamily="34" charset="0"/>
              </a:rPr>
              <a:t>- </a:t>
            </a:r>
            <a:r>
              <a:rPr lang="de-DE" sz="2000" dirty="0" err="1">
                <a:latin typeface="Century Gothic" panose="020B0502020202020204" pitchFamily="34" charset="0"/>
              </a:rPr>
              <a:t>nan</a:t>
            </a:r>
            <a:r>
              <a:rPr lang="de-DE" sz="2000" dirty="0">
                <a:latin typeface="Century Gothic" panose="020B0502020202020204" pitchFamily="34" charset="0"/>
              </a:rPr>
              <a:t>-da</a:t>
            </a:r>
            <a:br>
              <a:rPr lang="de-DE" sz="2000" dirty="0">
                <a:latin typeface="Century Gothic" panose="020B0502020202020204" pitchFamily="34" charset="0"/>
              </a:rPr>
            </a:br>
            <a:endParaRPr lang="de-DE" sz="2000" dirty="0" smtClean="0">
              <a:latin typeface="Century Gothic" panose="020B0502020202020204" pitchFamily="34" charset="0"/>
            </a:endParaRPr>
          </a:p>
        </p:txBody>
      </p:sp>
      <p:pic>
        <p:nvPicPr>
          <p:cNvPr id="4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" end="218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4624" y="558282"/>
            <a:ext cx="530675" cy="275543"/>
          </a:xfrm>
          <a:prstGeom prst="rect">
            <a:avLst/>
          </a:prstGeom>
        </p:spPr>
      </p:pic>
      <p:pic>
        <p:nvPicPr>
          <p:cNvPr id="6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29" end="180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4622" y="1436867"/>
            <a:ext cx="649817" cy="337405"/>
          </a:xfrm>
          <a:prstGeom prst="rect">
            <a:avLst/>
          </a:prstGeom>
        </p:spPr>
      </p:pic>
      <p:pic>
        <p:nvPicPr>
          <p:cNvPr id="7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27" end="1539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34811" y="2173740"/>
            <a:ext cx="630008" cy="348360"/>
          </a:xfrm>
          <a:prstGeom prst="rect">
            <a:avLst/>
          </a:prstGeom>
        </p:spPr>
      </p:pic>
      <p:pic>
        <p:nvPicPr>
          <p:cNvPr id="8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27" end="116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9291" y="2898927"/>
            <a:ext cx="665527" cy="345561"/>
          </a:xfrm>
          <a:prstGeom prst="rect">
            <a:avLst/>
          </a:prstGeom>
        </p:spPr>
      </p:pic>
      <p:pic>
        <p:nvPicPr>
          <p:cNvPr id="9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31" end="76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5001" y="3862015"/>
            <a:ext cx="649817" cy="337405"/>
          </a:xfrm>
          <a:prstGeom prst="rect">
            <a:avLst/>
          </a:prstGeom>
        </p:spPr>
      </p:pic>
      <p:pic>
        <p:nvPicPr>
          <p:cNvPr id="10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17" end="366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3152" y="4668979"/>
            <a:ext cx="649817" cy="337405"/>
          </a:xfrm>
          <a:prstGeom prst="rect">
            <a:avLst/>
          </a:prstGeom>
        </p:spPr>
      </p:pic>
      <p:pic>
        <p:nvPicPr>
          <p:cNvPr id="11" name="Arirang audiomiyou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2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3152" y="5781946"/>
            <a:ext cx="649817" cy="33740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 rot="5400000">
            <a:off x="4975564" y="2933096"/>
            <a:ext cx="68123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 smtClean="0">
                <a:solidFill>
                  <a:srgbClr val="FF0000"/>
                </a:solidFill>
              </a:rPr>
              <a:t>Ein </a:t>
            </a:r>
            <a:r>
              <a:rPr lang="de-DE" sz="4000" smtClean="0">
                <a:solidFill>
                  <a:srgbClr val="FF0000"/>
                </a:solidFill>
              </a:rPr>
              <a:t>kleiner koreanischer </a:t>
            </a:r>
            <a:r>
              <a:rPr lang="de-DE" sz="4000" dirty="0" smtClean="0">
                <a:solidFill>
                  <a:srgbClr val="FF0000"/>
                </a:solidFill>
              </a:rPr>
              <a:t>Sprachkurs</a:t>
            </a:r>
            <a:endParaRPr lang="de-DE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71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4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6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38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4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43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0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35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/>
          <a:stretch/>
        </p:blipFill>
        <p:spPr>
          <a:xfrm>
            <a:off x="539552" y="237713"/>
            <a:ext cx="8040838" cy="5898265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9552" y="1417638"/>
            <a:ext cx="288032" cy="6432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20" name="Arirang - Über den Berg.sib in F_1.sib langsam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6289" y="6309320"/>
            <a:ext cx="487363" cy="487363"/>
          </a:xfrm>
        </p:spPr>
      </p:pic>
    </p:spTree>
    <p:extLst>
      <p:ext uri="{BB962C8B-B14F-4D97-AF65-F5344CB8AC3E}">
        <p14:creationId xmlns:p14="http://schemas.microsoft.com/office/powerpoint/2010/main" val="3105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de-DE" b="1" dirty="0" smtClean="0">
                <a:solidFill>
                  <a:srgbClr val="002060"/>
                </a:solidFill>
              </a:rPr>
              <a:t>Instrumentalbegleitung</a:t>
            </a:r>
            <a:endParaRPr lang="de-DE" b="1" dirty="0">
              <a:solidFill>
                <a:srgbClr val="00206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904" y="1052736"/>
            <a:ext cx="9080096" cy="5688632"/>
          </a:xfrm>
        </p:spPr>
        <p:txBody>
          <a:bodyPr>
            <a:normAutofit fontScale="85000" lnSpcReduction="20000"/>
          </a:bodyPr>
          <a:lstStyle/>
          <a:p>
            <a:r>
              <a:rPr lang="de-DE" b="1" dirty="0" smtClean="0">
                <a:solidFill>
                  <a:srgbClr val="002060"/>
                </a:solidFill>
              </a:rPr>
              <a:t>1</a:t>
            </a:r>
            <a:r>
              <a:rPr lang="de-DE" dirty="0" smtClean="0">
                <a:solidFill>
                  <a:srgbClr val="002060"/>
                </a:solidFill>
              </a:rPr>
              <a:t>	  2	3	</a:t>
            </a:r>
            <a:r>
              <a:rPr lang="de-DE" b="1" dirty="0" smtClean="0">
                <a:solidFill>
                  <a:srgbClr val="002060"/>
                </a:solidFill>
              </a:rPr>
              <a:t>1</a:t>
            </a:r>
            <a:r>
              <a:rPr lang="de-DE" dirty="0" smtClean="0">
                <a:solidFill>
                  <a:srgbClr val="002060"/>
                </a:solidFill>
              </a:rPr>
              <a:t>	2	3                </a:t>
            </a:r>
            <a:endParaRPr lang="de-DE" b="1" dirty="0" smtClean="0">
              <a:solidFill>
                <a:srgbClr val="C00000"/>
              </a:solidFill>
            </a:endParaRPr>
          </a:p>
          <a:p>
            <a:r>
              <a:rPr lang="de-DE" dirty="0" smtClean="0">
                <a:solidFill>
                  <a:srgbClr val="002060"/>
                </a:solidFill>
              </a:rPr>
              <a:t>Das Lied steht im _________ Takt. </a:t>
            </a:r>
          </a:p>
          <a:p>
            <a:pPr marL="0" indent="0">
              <a:buNone/>
            </a:pPr>
            <a:endParaRPr lang="de-DE" sz="2800" dirty="0" smtClean="0">
              <a:solidFill>
                <a:srgbClr val="002060"/>
              </a:solidFill>
            </a:endParaRPr>
          </a:p>
          <a:p>
            <a:r>
              <a:rPr lang="de-DE" dirty="0" smtClean="0">
                <a:solidFill>
                  <a:srgbClr val="002060"/>
                </a:solidFill>
              </a:rPr>
              <a:t>Mach mit! Entscheide, ob du immer auf Schlag 1 oder lieber auf den Schlägen 2 und 3 spielen möchtest.</a:t>
            </a:r>
          </a:p>
          <a:p>
            <a:pPr marL="0" indent="0">
              <a:buNone/>
            </a:pPr>
            <a:endParaRPr lang="de-D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endParaRPr lang="de-DE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de-DE" dirty="0" smtClean="0">
                <a:solidFill>
                  <a:srgbClr val="002060"/>
                </a:solidFill>
              </a:rPr>
              <a:t>Finde andere Instrumente bzw. Gegenstände zum Begleiten!</a:t>
            </a:r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887948"/>
              </p:ext>
            </p:extLst>
          </p:nvPr>
        </p:nvGraphicFramePr>
        <p:xfrm>
          <a:off x="2243219" y="2943240"/>
          <a:ext cx="4601874" cy="2934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0230">
                  <a:extLst>
                    <a:ext uri="{9D8B030D-6E8A-4147-A177-3AD203B41FA5}">
                      <a16:colId xmlns:a16="http://schemas.microsoft.com/office/drawing/2014/main" xmlns="" val="2011648697"/>
                    </a:ext>
                  </a:extLst>
                </a:gridCol>
                <a:gridCol w="1517770">
                  <a:extLst>
                    <a:ext uri="{9D8B030D-6E8A-4147-A177-3AD203B41FA5}">
                      <a16:colId xmlns:a16="http://schemas.microsoft.com/office/drawing/2014/main" xmlns="" val="1617081576"/>
                    </a:ext>
                  </a:extLst>
                </a:gridCol>
                <a:gridCol w="1553874">
                  <a:extLst>
                    <a:ext uri="{9D8B030D-6E8A-4147-A177-3AD203B41FA5}">
                      <a16:colId xmlns:a16="http://schemas.microsoft.com/office/drawing/2014/main" xmlns="" val="1590852842"/>
                    </a:ext>
                  </a:extLst>
                </a:gridCol>
              </a:tblGrid>
              <a:tr h="535644">
                <a:tc>
                  <a:txBody>
                    <a:bodyPr/>
                    <a:lstStyle/>
                    <a:p>
                      <a:r>
                        <a:rPr lang="de-DE" sz="2800" dirty="0" smtClean="0"/>
                        <a:t>1</a:t>
                      </a:r>
                      <a:endParaRPr lang="de-DE" sz="28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</a:t>
                      </a:r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</a:t>
                      </a:r>
                      <a:endParaRPr lang="de-D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47751975"/>
                  </a:ext>
                </a:extLst>
              </a:tr>
              <a:tr h="1315162">
                <a:tc>
                  <a:txBody>
                    <a:bodyPr/>
                    <a:lstStyle/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 smtClean="0"/>
                    </a:p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29843551"/>
                  </a:ext>
                </a:extLst>
              </a:tr>
              <a:tr h="1083226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2925968"/>
                  </a:ext>
                </a:extLst>
              </a:tr>
            </a:tbl>
          </a:graphicData>
        </a:graphic>
      </p:graphicFrame>
      <p:pic>
        <p:nvPicPr>
          <p:cNvPr id="11" name="Arirang - Über den Berg.sib in F_1.sib langsa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809054"/>
            <a:ext cx="487363" cy="48736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4"/>
          <a:stretch/>
        </p:blipFill>
        <p:spPr>
          <a:xfrm rot="5400000">
            <a:off x="2438550" y="3673775"/>
            <a:ext cx="1097608" cy="89609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1388" y="3681991"/>
            <a:ext cx="1172875" cy="87965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9935" y="3681992"/>
            <a:ext cx="1172875" cy="879656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18" y="4871222"/>
            <a:ext cx="1144472" cy="858354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23928" y="4863572"/>
            <a:ext cx="1179631" cy="88472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384510" y="4871222"/>
            <a:ext cx="1179631" cy="88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1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7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</Words>
  <Application>Microsoft Office PowerPoint</Application>
  <PresentationFormat>Bildschirmpräsentation (4:3)</PresentationFormat>
  <Paragraphs>151</Paragraphs>
  <Slides>13</Slides>
  <Notes>0</Notes>
  <HiddenSlides>0</HiddenSlides>
  <MMClips>16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4" baseType="lpstr">
      <vt:lpstr>Larissa-Design</vt:lpstr>
      <vt:lpstr>Arirang Über den Berg</vt:lpstr>
      <vt:lpstr>PowerPoint-Präsentation</vt:lpstr>
      <vt:lpstr>PowerPoint-Präsentation</vt:lpstr>
      <vt:lpstr>PowerPoint-Präsentation</vt:lpstr>
      <vt:lpstr>Höre dir das Lied an!</vt:lpstr>
      <vt:lpstr>PowerPoint-Präsentation</vt:lpstr>
      <vt:lpstr>PowerPoint-Präsentation</vt:lpstr>
      <vt:lpstr>PowerPoint-Präsentation</vt:lpstr>
      <vt:lpstr>Instrumentalbegleitung</vt:lpstr>
      <vt:lpstr>Instrumentalbegleitung – mit Noten</vt:lpstr>
      <vt:lpstr>Instrumentalbegleitung – mit Noten</vt:lpstr>
      <vt:lpstr>Instrumentalbegleitung  mit Ukulele oder Gitarre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Arirang Über den Berg</dc:title>
  <dc:creator>Hoffmann, Anna</dc:creator>
  <cp:lastModifiedBy>Hoffmann, Anna</cp:lastModifiedBy>
  <cp:revision>71</cp:revision>
  <dcterms:created xsi:type="dcterms:W3CDTF">2020-10-06T12:54:55Z</dcterms:created>
  <dcterms:modified xsi:type="dcterms:W3CDTF">2021-03-10T10:13:19Z</dcterms:modified>
</cp:coreProperties>
</file>